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69" r:id="rId13"/>
    <p:sldId id="284" r:id="rId14"/>
    <p:sldId id="283" r:id="rId15"/>
    <p:sldId id="271" r:id="rId16"/>
    <p:sldId id="272" r:id="rId17"/>
    <p:sldId id="274" r:id="rId18"/>
    <p:sldId id="282" r:id="rId19"/>
    <p:sldId id="275" r:id="rId20"/>
    <p:sldId id="276" r:id="rId21"/>
  </p:sldIdLst>
  <p:sldSz cx="9144000" cy="6858000" type="screen4x3"/>
  <p:notesSz cx="6888163" cy="10020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655" cy="501015"/>
          </a:xfrm>
          <a:prstGeom prst="rect">
            <a:avLst/>
          </a:prstGeom>
          <a:noFill/>
          <a:ln>
            <a:noFill/>
          </a:ln>
        </p:spPr>
        <p:txBody>
          <a:bodyPr vert="horz" wrap="square" lIns="83369" tIns="41689" rIns="83369" bIns="41689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 pitchFamily="18"/>
                <a:ea typeface="굴림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98509" y="0"/>
            <a:ext cx="2989654" cy="501015"/>
          </a:xfrm>
          <a:prstGeom prst="rect">
            <a:avLst/>
          </a:prstGeom>
          <a:noFill/>
          <a:ln>
            <a:noFill/>
          </a:ln>
        </p:spPr>
        <p:txBody>
          <a:bodyPr vert="horz" wrap="square" lIns="83369" tIns="41689" rIns="83369" bIns="41689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 pitchFamily="18"/>
                <a:ea typeface="굴림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19285"/>
            <a:ext cx="2989655" cy="501015"/>
          </a:xfrm>
          <a:prstGeom prst="rect">
            <a:avLst/>
          </a:prstGeom>
          <a:noFill/>
          <a:ln>
            <a:noFill/>
          </a:ln>
        </p:spPr>
        <p:txBody>
          <a:bodyPr vert="horz" wrap="square" lIns="83369" tIns="41689" rIns="83369" bIns="41689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 pitchFamily="18"/>
                <a:ea typeface="굴림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98509" y="9519285"/>
            <a:ext cx="2989654" cy="501015"/>
          </a:xfrm>
          <a:prstGeom prst="rect">
            <a:avLst/>
          </a:prstGeom>
          <a:noFill/>
          <a:ln>
            <a:noFill/>
          </a:ln>
        </p:spPr>
        <p:txBody>
          <a:bodyPr vert="horz" wrap="square" lIns="83369" tIns="41689" rIns="83369" bIns="41689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Arial" pitchFamily="18"/>
                <a:ea typeface="굴림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D62A96-0E37-4BD7-ADE5-680E537F3259}" type="slidenum">
              <a:rPr lang="de-DE" kern="0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/>
          </a:p>
        </p:txBody>
      </p:sp>
    </p:spTree>
    <p:extLst>
      <p:ext uri="{BB962C8B-B14F-4D97-AF65-F5344CB8AC3E}">
        <p14:creationId xmlns:p14="http://schemas.microsoft.com/office/powerpoint/2010/main" val="83494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68363" y="890588"/>
            <a:ext cx="5854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8974" y="5565094"/>
            <a:ext cx="6074977" cy="527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 noProof="0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295795" cy="5862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6615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5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97130" y="0"/>
            <a:ext cx="3295794" cy="5862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6615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5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1" y="11130187"/>
            <a:ext cx="3295795" cy="5862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6615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5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97130" y="11130187"/>
            <a:ext cx="3295794" cy="5862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66155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5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87DAF52-86C9-40D5-B67A-AB942317EE7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96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de-DE" sz="2000" kern="1200">
        <a:solidFill>
          <a:srgbClr val="000000"/>
        </a:solidFill>
        <a:latin typeface="Arial" pitchFamily="18"/>
        <a:ea typeface="굴림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굴림" pitchFamily="34" charset="-127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굴림" pitchFamily="34" charset="-127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굴림" pitchFamily="34" charset="-127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560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78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509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99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509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40963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409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41987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409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4301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409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3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96616" rIns="96616" bIns="48308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hangingPunct="0"/>
            <a:fld id="{9DEED4DC-11CD-4423-9260-A770F94B8C24}" type="slidenum">
              <a:rPr lang="de-DE" altLang="de-DE" sz="1500">
                <a:solidFill>
                  <a:srgbClr val="000000"/>
                </a:solidFill>
                <a:latin typeface="Arial" pitchFamily="34" charset="0"/>
              </a:rPr>
              <a:pPr hangingPunct="0"/>
              <a:t>18</a:t>
            </a:fld>
            <a:endParaRPr lang="de-DE" altLang="de-DE" sz="15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44036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96616" rIns="96616" bIns="48308" numCol="1">
            <a:prstTxWarp prst="textNoShape">
              <a:avLst/>
            </a:prstTxWarp>
          </a:bodyPr>
          <a:lstStyle/>
          <a:p>
            <a:pPr eaLnBrk="1"/>
            <a:r>
              <a:rPr altLang="de-DE">
                <a:latin typeface="Arial" pitchFamily="34" charset="0"/>
                <a:ea typeface="굴림" pitchFamily="34" charset="-127"/>
                <a:cs typeface="Mangal" pitchFamily="18" charset="0"/>
              </a:rPr>
              <a:t>Krankmeldungen im Schulbüro bis um 9 Uhr!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6627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8974" y="5565095"/>
            <a:ext cx="6074977" cy="5173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96616" rIns="96616" bIns="48308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hangingPunct="0"/>
            <a:fld id="{3753044E-A189-40B4-8C71-A378DD89D779}" type="slidenum">
              <a:rPr lang="de-DE" altLang="de-DE" sz="1500">
                <a:solidFill>
                  <a:srgbClr val="000000"/>
                </a:solidFill>
                <a:latin typeface="Arial" pitchFamily="34" charset="0"/>
              </a:rPr>
              <a:pPr hangingPunct="0"/>
              <a:t>3</a:t>
            </a:fld>
            <a:endParaRPr lang="de-DE" altLang="de-DE" sz="15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7652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0" cy="4541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96616" rIns="96616" bIns="48308" numCol="1">
            <a:prstTxWarp prst="textNoShape">
              <a:avLst/>
            </a:prstTxWarp>
            <a:spAutoFit/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867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9699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409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1747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509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277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509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3795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409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62000"/>
            <a:ext cx="5005387" cy="3756025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6867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8817" y="4759643"/>
            <a:ext cx="5510530" cy="4509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de-DE">
              <a:latin typeface="Arial" pitchFamily="34" charset="0"/>
              <a:ea typeface="굴림" pitchFamily="34" charset="-127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45D0-E12D-42FA-B3DC-6D0A1094A17D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553B0-DF5E-49B3-BAB3-C7EB79957B27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57224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C8AE-ABD8-4CC4-BEDB-2B2762799D86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766B-1247-4586-B22B-3142789C5CB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41097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7400" cy="4525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3CA6-A37C-4999-B6CF-4A4D0165A17A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1069-9CE1-4929-9F5E-2B3A7F2E997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39351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4085-7EA3-4AF4-A04C-FBEDA995C73E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19F5-0687-4FB0-8771-6BA0261E445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64243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4C-C666-4871-83EA-57EAC1775363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1536-925C-45EA-8BD2-3D1547B645E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11735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8446-5D6E-4A33-958C-A5F2DE524B0F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48A8-1FFA-4B26-9C92-8D9BE36857A5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67718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535113"/>
            <a:ext cx="1943100" cy="6397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2552703" y="1535113"/>
            <a:ext cx="1944691" cy="6397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F769-2FB6-40FF-8003-7FE919C5EE22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6EEC-228F-41A7-BE1B-7D55F107660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5515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B14F-34D2-432D-A1CB-85D30B8DF72F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B01-C0AF-436A-BDED-141A920B0B8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73056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E51F-62DA-4C12-8BA0-1CFE503B8AED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3651-9032-454C-9168-90CAE0DABBCA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66418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F346-9021-4DFE-A69C-3FE1B940D13F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746B-E8B4-4834-9E95-9C1D7A5180AA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4283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66FD-8240-4A72-88CB-56A1EDCB1963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12AB-1D71-4571-962B-C1B98F9ADC8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85366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12EE-0A69-45EE-8169-701A3A25D5EC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92D92-A7C8-4C9C-9379-813D666BEDC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14056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39FA-9E3D-4100-902C-5CC0D1418DC0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C1F3-235D-4D1D-A8A4-BADEEA683066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90846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53BC-DEC9-4BB8-8C87-CD670F8BE622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E6B7-E71A-47F9-B61A-A5E85B1190D2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70374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190023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190023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0953B-A0E8-4C97-93B2-0E512BDD2AA9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4658-9B0C-44BF-A259-34871AB386E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97428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534B-8CCA-41EB-B696-6DBED6ECCD7A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B762-0CDA-4150-A869-FB73FE2CE8D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39472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8FB1D-E295-4795-A9A6-5F03E8B0DC40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DD72-AF2F-48F9-B485-52C909522E2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43882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A276-B227-4A9E-A14F-2ABA3EDF8505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A550-A4A4-4A48-99F7-30EDF58A20C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4221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3429-6F07-4EAC-942B-F08BB41FC86F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E643-D5F5-4A2C-B3A4-B197C51507A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79419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5818-B501-4EA4-8473-780974D57ED4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8230-0EC1-42B8-955E-A72EF5822E3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88518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6836-3A6B-437C-A50C-5636E346EE6C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48A8-38BE-4F8D-B44E-4D7F9B5F76E7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60265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2D1A-090E-468F-940C-FE88F9BC6A03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9EB3-5CC5-4B99-9583-0E0E511B787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963087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5651-593F-4077-9896-AF7CE56E0093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8731-E18F-435A-9E6F-89EEF2FB093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92983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94BC-CB38-4E64-B06A-7CBEE5509931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B1F23-AFF0-4391-AFFF-FEC423768DE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27095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9281-43D3-4A1D-827F-3DDD234F9384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EA9A-B966-4B81-9AB6-72CBF07634F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57087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D5B2-15D6-4E0E-A337-C08B6F07540D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8316B-EBDA-4507-945E-3B55E5F28FA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8738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662F-7A2F-4371-8984-4602AD159270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44CB-9F13-42D5-83B9-E2B0CF7AE1A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419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E7F6-AE09-4AF0-A220-DBB423F614AD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2F1F-AE32-4E7A-A232-0C2F5A66B2BB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0101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CAADE-E4A5-44AB-9CE1-22546EF06822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7606-23FC-4093-BB92-350F4A71778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25383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06CF-B7A9-444C-9027-A3902C6513C4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6923C-63E1-478D-8E81-1297E8497C9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27760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5556-125E-4ECC-AC7E-C42B21DBEB73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7763-C918-408A-823B-00CAB815750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247265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EF66-4798-463E-B4F8-2C01E932A9B8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DCF7-1199-407A-B6FC-7ABB88B8D2E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00186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5E3B-E2D1-47AB-903E-B9A650A523A3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5F200-B621-4D8D-865A-07997F07EE3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7596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 1"/>
          <p:cNvSpPr txBox="1"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Format des Titeltextes zu bearbeitenTitelmasterformat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ACEC9DA5-D908-4B9F-97C4-A9EF7BD92099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790644D6-95DF-46BD-B580-D5B9FDE580A0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030" name="Textplatzhalter 5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Calibri" pitchFamily="18"/>
          <a:ea typeface="굴림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Calibri"/>
          <a:ea typeface="굴림" pitchFamily="2"/>
          <a:cs typeface="Arial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400" kern="1200">
          <a:solidFill>
            <a:srgbClr val="000000"/>
          </a:solidFill>
          <a:latin typeface="Calibri"/>
          <a:ea typeface="굴림" pitchFamily="2"/>
          <a:cs typeface="Arial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5pPr>
      <a:lvl6pPr marL="2616200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6pPr>
      <a:lvl7pPr marL="3073400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7pPr>
      <a:lvl8pPr marL="3530600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8pPr>
      <a:lvl9pPr marL="3987800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Format des Titeltextes zu bearbeitenTitelmasterformat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b" anchorCtr="0" compatLnSpc="1"/>
          <a:lstStyle/>
          <a:p>
            <a:pPr lvl="0"/>
            <a:r>
              <a:rPr lang="de-DE"/>
              <a:t>Klicken Sie, um die Formate des Gliederungstextes zu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Siebente Gliederungsebene</a:t>
            </a:r>
          </a:p>
          <a:p>
            <a:pPr lvl="7"/>
            <a:r>
              <a:rPr lang="de-DE"/>
              <a:t>Achte Gliederungsebene</a:t>
            </a:r>
          </a:p>
          <a:p>
            <a:pPr lvl="0"/>
            <a:r>
              <a:rPr lang="de-DE"/>
              <a:t>Neunte GliederungsebeneTextmasterformate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lvl="0"/>
            <a:r>
              <a:rPr lang="de-DE"/>
              <a:t>Klicken Sie, um die Formate des Gliederungstextes zu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Siebente Gliederungsebene</a:t>
            </a:r>
          </a:p>
          <a:p>
            <a:pPr lvl="7"/>
            <a:r>
              <a:rPr lang="de-DE"/>
              <a:t>Achte Gliederungsebene</a:t>
            </a:r>
          </a:p>
          <a:p>
            <a:pPr lvl="0"/>
            <a:r>
              <a:rPr lang="de-DE"/>
              <a:t>Neunte GliederungsebeneTextmasterformate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b" anchorCtr="0" compatLnSpc="1"/>
          <a:lstStyle/>
          <a:p>
            <a:pPr lvl="0"/>
            <a:r>
              <a:rPr lang="de-DE"/>
              <a:t>Klicken Sie, um die Formate des Gliederungstextes zu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Siebente Gliederungsebene</a:t>
            </a:r>
          </a:p>
          <a:p>
            <a:pPr lvl="7"/>
            <a:r>
              <a:rPr lang="de-DE"/>
              <a:t>Achte Gliederungsebene</a:t>
            </a:r>
          </a:p>
          <a:p>
            <a:pPr lvl="0"/>
            <a:r>
              <a:rPr lang="de-DE"/>
              <a:t>Neunte GliederungsebeneTextmasterformate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body"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lvl="0"/>
            <a:r>
              <a:rPr lang="de-DE"/>
              <a:t>Klicken Sie, um die Formate des Gliederungstextes zu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Siebente Gliederungsebene</a:t>
            </a:r>
          </a:p>
          <a:p>
            <a:pPr lvl="7"/>
            <a:r>
              <a:rPr lang="de-DE"/>
              <a:t>Achte Gliederungsebene</a:t>
            </a:r>
          </a:p>
          <a:p>
            <a:pPr lvl="0"/>
            <a:r>
              <a:rPr lang="de-DE"/>
              <a:t>Neunte GliederungsebeneTextmasterformate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AE2992BB-CEAE-4A68-B07D-2BAD218C2F26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E53112BC-CB23-4542-AA0D-969226CBD8D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Calibri" pitchFamily="18"/>
          <a:ea typeface="굴림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Calibri"/>
          <a:ea typeface="굴림" pitchFamily="2"/>
          <a:cs typeface="Arial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400" kern="1200">
          <a:solidFill>
            <a:srgbClr val="000000"/>
          </a:solidFill>
          <a:latin typeface="Calibri"/>
          <a:ea typeface="굴림" pitchFamily="2"/>
          <a:cs typeface="Arial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5pPr>
      <a:lvl6pPr marL="2592003" marR="0" lvl="5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6pPr>
      <a:lvl7pPr marL="3024003" marR="0" lvl="6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7pPr>
      <a:lvl8pPr marL="3456002" marR="0" lvl="7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8pPr>
      <a:lvl9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Format des Titeltextes zu bearbeitenTitelmasterformat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/>
          <a:p>
            <a:pPr lvl="0"/>
            <a:r>
              <a:rPr lang="de-DE"/>
              <a:t>Klicken Sie, um die Formate des Gliederungstextes zu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Siebente Gliederungsebene</a:t>
            </a:r>
          </a:p>
          <a:p>
            <a:pPr lvl="7"/>
            <a:r>
              <a:rPr lang="de-DE"/>
              <a:t>Achte Gliederungsebene</a:t>
            </a:r>
          </a:p>
          <a:p>
            <a:pPr lvl="0"/>
            <a:r>
              <a:rPr lang="de-DE"/>
              <a:t>Neunte GliederungsebeneTextmasterformate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9958FC43-B3C6-46B4-82F2-ADE499125A98}" type="datetime1">
              <a:rPr lang="de-DE"/>
              <a:pPr>
                <a:defRPr/>
              </a:pPr>
              <a:t>05.06.2023</a:t>
            </a:fld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 smtClean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B34B20CD-5DE7-45BD-99D5-53E172C9F30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Calibri" pitchFamily="18"/>
          <a:ea typeface="굴림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Calibri" pitchFamily="34" charset="0"/>
          <a:ea typeface="굴림" pitchFamily="34" charset="-127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Calibri"/>
          <a:ea typeface="굴림" pitchFamily="2"/>
          <a:cs typeface="Arial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400" kern="1200">
          <a:solidFill>
            <a:srgbClr val="000000"/>
          </a:solidFill>
          <a:latin typeface="Calibri"/>
          <a:ea typeface="굴림" pitchFamily="2"/>
          <a:cs typeface="Arial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Calibri"/>
          <a:ea typeface="굴림" pitchFamily="2"/>
          <a:cs typeface="Arial"/>
        </a:defRPr>
      </a:lvl5pPr>
      <a:lvl6pPr marL="2592003" marR="0" lvl="5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6pPr>
      <a:lvl7pPr marL="3024003" marR="0" lvl="6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7pPr>
      <a:lvl8pPr marL="3456002" marR="0" lvl="7" indent="-215999" algn="l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8pPr>
      <a:lvl9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Calibri"/>
          <a:ea typeface="굴림" pitchFamily="2"/>
          <a:cs typeface="Ari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 txBox="1">
            <a:spLocks noGrp="1"/>
          </p:cNvSpPr>
          <p:nvPr>
            <p:ph type="title" idx="4294967295"/>
          </p:nvPr>
        </p:nvSpPr>
        <p:spPr>
          <a:xfrm>
            <a:off x="685800" y="2606675"/>
            <a:ext cx="7772400" cy="1470025"/>
          </a:xfrm>
        </p:spPr>
        <p:txBody>
          <a:bodyPr/>
          <a:lstStyle/>
          <a:p>
            <a:pPr eaLnBrk="1">
              <a:buFont typeface="StarSymbol"/>
              <a:buNone/>
            </a:pPr>
            <a:r>
              <a:rPr altLang="de-DE" sz="4000" b="1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Herzlich Willkommen bei der GBS in der Grundschule Heidacker</a:t>
            </a:r>
          </a:p>
        </p:txBody>
      </p:sp>
      <p:sp>
        <p:nvSpPr>
          <p:cNvPr id="3" name="Untertitel 2"/>
          <p:cNvSpPr/>
          <p:nvPr/>
        </p:nvSpPr>
        <p:spPr>
          <a:xfrm>
            <a:off x="611188" y="4652963"/>
            <a:ext cx="8208962" cy="1752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굴림" pitchFamily="2"/>
              </a:rPr>
              <a:t>   GBS= Ganztägige Bildung und Betreuung an Schulen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dirty="0">
              <a:solidFill>
                <a:srgbClr val="000000"/>
              </a:solidFill>
              <a:latin typeface="Calibri" pitchFamily="18"/>
              <a:ea typeface="굴림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dirty="0">
              <a:solidFill>
                <a:srgbClr val="000000"/>
              </a:solidFill>
              <a:latin typeface="Calibri" pitchFamily="18"/>
              <a:ea typeface="굴림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rgbClr val="000000"/>
                </a:solidFill>
                <a:latin typeface="Calibri" pitchFamily="18"/>
                <a:ea typeface="굴림" pitchFamily="2"/>
                <a:cs typeface="Mangal" pitchFamily="2"/>
              </a:rPr>
              <a:t>							</a:t>
            </a: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3001" y="1031920"/>
            <a:ext cx="2024251" cy="5968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332AED-9F08-4898-A74E-7FD39F557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0" y="630237"/>
            <a:ext cx="1381125" cy="1400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r>
              <a:rPr b="1" dirty="0">
                <a:solidFill>
                  <a:schemeClr val="tx1"/>
                </a:solidFill>
                <a:latin typeface="Calibri" pitchFamily="18"/>
              </a:rPr>
              <a:t>Die </a:t>
            </a:r>
            <a:r>
              <a:rPr lang="de-DE" b="1" dirty="0">
                <a:solidFill>
                  <a:schemeClr val="tx1"/>
                </a:solidFill>
                <a:latin typeface="Calibri" pitchFamily="18"/>
              </a:rPr>
              <a:t>Schulaufgaben</a:t>
            </a:r>
            <a:r>
              <a:rPr b="1" dirty="0">
                <a:solidFill>
                  <a:schemeClr val="tx1"/>
                </a:solidFill>
                <a:latin typeface="Calibri" pitchFamily="18"/>
              </a:rPr>
              <a:t>zeit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1100" b="1" dirty="0">
              <a:solidFill>
                <a:schemeClr val="tx1"/>
              </a:solidFill>
              <a:latin typeface="Calibri" pitchFamily="18"/>
            </a:endParaRP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Calibri" pitchFamily="18"/>
              </a:rPr>
              <a:t>Dauer: </a:t>
            </a:r>
            <a:r>
              <a:rPr lang="de-DE" sz="2000" dirty="0">
                <a:solidFill>
                  <a:schemeClr val="tx1"/>
                </a:solidFill>
                <a:latin typeface="Calibri" pitchFamily="18"/>
              </a:rPr>
              <a:t>20 </a:t>
            </a:r>
            <a:r>
              <a:rPr sz="2000" dirty="0">
                <a:solidFill>
                  <a:schemeClr val="tx1"/>
                </a:solidFill>
                <a:latin typeface="Calibri" pitchFamily="18"/>
              </a:rPr>
              <a:t>min pro Tag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Calibri" pitchFamily="18"/>
              </a:rPr>
              <a:t>Ruhige Arbeitsatmosphäre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Calibri" pitchFamily="18"/>
              </a:rPr>
              <a:t>Kinder üben konzentriertes und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Calibri" pitchFamily="18"/>
              </a:rPr>
              <a:t>      </a:t>
            </a:r>
            <a:r>
              <a:rPr sz="2000" dirty="0">
                <a:solidFill>
                  <a:schemeClr val="tx1"/>
                </a:solidFill>
                <a:latin typeface="Calibri" pitchFamily="18"/>
              </a:rPr>
              <a:t>eigenverantwortliches Arbeiten 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Calibri" pitchFamily="18"/>
              </a:rPr>
              <a:t>Unterstützung durch externe 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None/>
              <a:defRPr/>
            </a:pPr>
            <a:r>
              <a:rPr sz="2000" dirty="0">
                <a:solidFill>
                  <a:schemeClr val="tx1"/>
                </a:solidFill>
                <a:latin typeface="Calibri" pitchFamily="18"/>
              </a:rPr>
              <a:t>      </a:t>
            </a:r>
            <a:r>
              <a:rPr sz="2000" dirty="0" err="1">
                <a:solidFill>
                  <a:schemeClr val="tx1"/>
                </a:solidFill>
                <a:latin typeface="Calibri" pitchFamily="18"/>
              </a:rPr>
              <a:t>TeampartnerInnen</a:t>
            </a:r>
            <a:r>
              <a:rPr sz="2000" dirty="0">
                <a:solidFill>
                  <a:schemeClr val="tx1"/>
                </a:solidFill>
                <a:latin typeface="Calibri" pitchFamily="18"/>
              </a:rPr>
              <a:t> 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Calibri" pitchFamily="18"/>
              </a:rPr>
              <a:t>Enge Absprachen mit den Lehrerinnen 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Calibri" pitchFamily="18"/>
              </a:rPr>
              <a:t>Dafür gibt es eine 15minütige Übergabezeit</a:t>
            </a:r>
          </a:p>
        </p:txBody>
      </p:sp>
      <p:pic>
        <p:nvPicPr>
          <p:cNvPr id="16389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335" y="277957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3059832" cy="228249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88994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EC04E-067D-4492-927D-0E4F65A6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5194920" cy="7200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Kurse am Nachmittag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C4789-36B6-4543-BB21-30AE6DBAC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</p:spPr>
        <p:txBody>
          <a:bodyPr/>
          <a:lstStyle/>
          <a:p>
            <a:pPr>
              <a:buFontTx/>
              <a:buChar char="-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Im neuen Schuljahr wird es eine Mischung aus Wahlkursen und offenen Kursen geben</a:t>
            </a:r>
          </a:p>
          <a:p>
            <a:pPr>
              <a:buFontTx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Kurse starten nach den Herbstferien</a:t>
            </a:r>
          </a:p>
          <a:p>
            <a:pPr>
              <a:buFontTx/>
              <a:buChar char="-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Teilnahme an Kursen ist kostenfrei und freiwillig</a:t>
            </a:r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892E37-5FCB-4D11-B57F-089821FCC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1152128" cy="11680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5E0B69-C537-459A-AC92-916EB11CB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7437"/>
            <a:ext cx="2016224" cy="5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792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6A6E2A-537D-A779-0165-0F705726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400" dirty="0" err="1"/>
              <a:t>Offene</a:t>
            </a:r>
            <a:r>
              <a:rPr lang="en-US" sz="3400" dirty="0"/>
              <a:t> </a:t>
            </a:r>
            <a:r>
              <a:rPr lang="en-US" sz="3400" dirty="0" err="1"/>
              <a:t>Kurse</a:t>
            </a:r>
            <a:r>
              <a:rPr lang="en-US" sz="3400" dirty="0"/>
              <a:t> am </a:t>
            </a:r>
            <a:r>
              <a:rPr lang="en-US" sz="3400" dirty="0" err="1"/>
              <a:t>Nachmittag</a:t>
            </a:r>
            <a:r>
              <a:rPr lang="en-US" sz="3400" dirty="0"/>
              <a:t> </a:t>
            </a:r>
            <a:r>
              <a:rPr lang="en-US" sz="3400" dirty="0" err="1"/>
              <a:t>Schuljahr</a:t>
            </a:r>
            <a:r>
              <a:rPr lang="en-US" sz="3400" dirty="0"/>
              <a:t> 2021/22</a:t>
            </a:r>
            <a:br>
              <a:rPr lang="en-US" sz="3400" dirty="0"/>
            </a:br>
            <a:r>
              <a:rPr lang="en-US" sz="1800" dirty="0"/>
              <a:t>(</a:t>
            </a:r>
            <a:r>
              <a:rPr lang="en-US" sz="1800" dirty="0" err="1"/>
              <a:t>Beispiel</a:t>
            </a:r>
            <a:r>
              <a:rPr lang="en-US" sz="1800" dirty="0"/>
              <a:t>: so </a:t>
            </a:r>
            <a:r>
              <a:rPr lang="en-US" sz="1800" dirty="0" err="1"/>
              <a:t>könnte</a:t>
            </a:r>
            <a:r>
              <a:rPr lang="en-US" sz="1800" dirty="0"/>
              <a:t>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Kursplan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neuen</a:t>
            </a:r>
            <a:r>
              <a:rPr lang="en-US" sz="1800" dirty="0"/>
              <a:t> </a:t>
            </a:r>
            <a:r>
              <a:rPr lang="en-US" sz="1800" dirty="0" err="1"/>
              <a:t>Schuljahr</a:t>
            </a:r>
            <a:r>
              <a:rPr lang="en-US" sz="1800" dirty="0"/>
              <a:t> </a:t>
            </a:r>
            <a:r>
              <a:rPr lang="en-US" sz="1800" dirty="0" err="1"/>
              <a:t>aussehen</a:t>
            </a:r>
            <a:r>
              <a:rPr lang="en-US" sz="1800" dirty="0"/>
              <a:t>!)</a:t>
            </a:r>
            <a:endParaRPr lang="en-US" sz="3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E3D219-CC90-498C-95EB-5092FB95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36" y="1600200"/>
            <a:ext cx="665292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823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395288" y="1123950"/>
            <a:ext cx="8229600" cy="4926013"/>
          </a:xfrm>
        </p:spPr>
        <p:txBody>
          <a:bodyPr/>
          <a:lstStyle/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1800" b="1" dirty="0">
              <a:solidFill>
                <a:schemeClr val="tx1"/>
              </a:solidFill>
              <a:latin typeface="Calibri" pitchFamily="18"/>
            </a:endParaRP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Früh- &amp; Spätbetreuung  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b="1" dirty="0">
              <a:solidFill>
                <a:schemeClr val="tx1"/>
              </a:solidFill>
              <a:latin typeface="Calibri" pitchFamily="18"/>
            </a:endParaRP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Gruppenübergreifende Betreuung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Bring- und Abholzeit innerhalb der gebuchten Stunde(n)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Buchung über Schulbüro </a:t>
            </a:r>
            <a:r>
              <a:rPr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GBS-Büro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Anzahl der Betreuungstage nach Bedarf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für ausschließlich Ferien oder Randzeiten ist möglich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b="1" dirty="0">
              <a:solidFill>
                <a:schemeClr val="tx1"/>
              </a:solidFill>
              <a:latin typeface="Calibri" pitchFamily="18"/>
            </a:endParaRPr>
          </a:p>
        </p:txBody>
      </p:sp>
      <p:pic>
        <p:nvPicPr>
          <p:cNvPr id="1843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1477" y="333375"/>
            <a:ext cx="106324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88994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/>
          <p:cNvSpPr txBox="1"/>
          <p:nvPr/>
        </p:nvSpPr>
        <p:spPr>
          <a:xfrm>
            <a:off x="395288" y="2099031"/>
            <a:ext cx="8101012" cy="3452819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>
              <a:latin typeface="Arial" pitchFamily="18"/>
              <a:ea typeface="굴림" pitchFamily="2"/>
              <a:cs typeface="Mangal" pitchFamily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Buchung über das GBS-Büro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Ferienbetreuung ist von 6.00 bis 18.00 Uhr möglich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Anmeldung bis spätestens 6 Wochen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4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    vor den Schulferien → Anmeldefristen s. Vertrag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Gruppenübergreifende Betreuung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Offene Angebote/Projekte, Ausflüge u.v.m.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Schließzeiten: Sommer &amp; Weihnachten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latin typeface="Arial" panose="020B0604020202020204" pitchFamily="34" charset="0"/>
                <a:ea typeface="굴림" pitchFamily="2"/>
              </a:rPr>
              <a:t>     → Notbetreuung an einem anderen SVE-Standort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dirty="0">
              <a:latin typeface="Arial" pitchFamily="18"/>
              <a:ea typeface="굴림" pitchFamily="2"/>
              <a:cs typeface="Mangal" pitchFamily="2"/>
            </a:endParaRPr>
          </a:p>
        </p:txBody>
      </p:sp>
      <p:pic>
        <p:nvPicPr>
          <p:cNvPr id="19459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079" y="322043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863563" y="1514256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 pitchFamily="2"/>
              </a:rPr>
              <a:t>Ferienbetreuung</a:t>
            </a:r>
          </a:p>
        </p:txBody>
      </p:sp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664890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 txBox="1">
            <a:spLocks noGrp="1"/>
          </p:cNvSpPr>
          <p:nvPr>
            <p:ph type="title" idx="4294967295"/>
          </p:nvPr>
        </p:nvSpPr>
        <p:spPr>
          <a:xfrm>
            <a:off x="477838" y="742157"/>
            <a:ext cx="8229600" cy="1052512"/>
          </a:xfrm>
        </p:spPr>
        <p:txBody>
          <a:bodyPr lIns="0" tIns="0" rIns="0" bIns="0" anchor="ctr"/>
          <a:lstStyle/>
          <a:p>
            <a:pPr eaLnBrk="1">
              <a:buFont typeface="StarSymbol"/>
              <a:buNone/>
            </a:pPr>
            <a:r>
              <a:rPr altLang="de-DE" sz="320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Anmeldemodalitäten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750" y="1619250"/>
            <a:ext cx="7740650" cy="5182203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u="sng" dirty="0">
                <a:latin typeface="Arial" panose="020B0604020202020204" pitchFamily="34" charset="0"/>
                <a:ea typeface="굴림" pitchFamily="2"/>
              </a:rPr>
              <a:t>Betreuung</a:t>
            </a:r>
            <a:r>
              <a:rPr lang="de-DE" sz="2000" dirty="0">
                <a:latin typeface="Arial" panose="020B0604020202020204" pitchFamily="34" charset="0"/>
                <a:ea typeface="굴림" pitchFamily="2"/>
              </a:rPr>
              <a:t>: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3 Verträge: Behörde / SVE / Caterer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Änderungen / An- bzw. Abmeldungen: zum übernächsten Quartal 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Kurzfristige / unregelmäßige Abholänderungen mind. 1 Tag    vorher schriftlich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Arial" panose="020B0604020202020204" pitchFamily="34" charset="0"/>
              <a:ea typeface="굴림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u="sng" dirty="0">
                <a:latin typeface="Arial" panose="020B0604020202020204" pitchFamily="34" charset="0"/>
                <a:ea typeface="굴림" pitchFamily="2"/>
              </a:rPr>
              <a:t>Mittagessen</a:t>
            </a:r>
            <a:r>
              <a:rPr lang="de-DE" sz="2000" dirty="0">
                <a:latin typeface="Arial" panose="020B0604020202020204" pitchFamily="34" charset="0"/>
                <a:ea typeface="굴림" pitchFamily="2"/>
              </a:rPr>
              <a:t>: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Verantwortung der Eltern bzgl. An- und Abmeldung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     online oder telefonisch bei Pair Solutions: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>
                <a:latin typeface="Arial" panose="020B0604020202020204" pitchFamily="34" charset="0"/>
                <a:ea typeface="굴림" pitchFamily="2"/>
              </a:rPr>
              <a:t>Angabe der gebuchten Tage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>
                <a:latin typeface="Arial" panose="020B0604020202020204" pitchFamily="34" charset="0"/>
                <a:ea typeface="굴림" pitchFamily="2"/>
              </a:rPr>
              <a:t>Krankheit/Änderung der Betreuungstage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dirty="0">
                <a:latin typeface="Arial" panose="020B0604020202020204" pitchFamily="34" charset="0"/>
                <a:ea typeface="굴림" pitchFamily="2"/>
              </a:rPr>
              <a:t>Guthabenkonto überprüfen bzw. Einzugsermächtigung erteilen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dirty="0">
              <a:latin typeface="Arial" panose="020B0604020202020204" pitchFamily="34" charset="0"/>
              <a:ea typeface="굴림" pitchFamily="2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Mittagessen in den Ferien: Anmeldung über die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                                                GBS-Ferienabfrage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Arial" panose="020B0604020202020204" pitchFamily="34" charset="0"/>
              <a:ea typeface="굴림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1" dirty="0">
              <a:latin typeface="Calibri"/>
              <a:ea typeface="굴림" pitchFamily="2"/>
              <a:cs typeface="Mangal" pitchFamily="2"/>
            </a:endParaRPr>
          </a:p>
        </p:txBody>
      </p:sp>
      <p:pic>
        <p:nvPicPr>
          <p:cNvPr id="2048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767" y="333375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497509"/>
            <a:ext cx="1814984" cy="53511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98884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</a:rPr>
              <a:t>Was kostet das Essen?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</a:rPr>
              <a:t>Das Mittagessen kostet 4,35 € pro Tag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</a:rPr>
              <a:t>Die Kosten für das Mittagessen werden grundsätzlich nach den gleichen Regeln gestaffelt wie die Gebühren für die Betreuung.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Arial" panose="020B0604020202020204" pitchFamily="34" charset="0"/>
              </a:rPr>
              <a:t>Das Mittagessen ist kostenlos für Familien, die Leistungen aus dem Bildungs- und Teilhabepaket  (</a:t>
            </a:r>
            <a:r>
              <a:rPr lang="de-DE" sz="2000" dirty="0" err="1">
                <a:latin typeface="Arial" panose="020B0604020202020204" pitchFamily="34" charset="0"/>
              </a:rPr>
              <a:t>BuT</a:t>
            </a:r>
            <a:r>
              <a:rPr lang="de-DE" sz="2000" dirty="0">
                <a:latin typeface="Arial" panose="020B0604020202020204" pitchFamily="34" charset="0"/>
              </a:rPr>
              <a:t>) erhalten.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de-DE" sz="2000" dirty="0" err="1">
                <a:latin typeface="Arial" panose="020B0604020202020204" pitchFamily="34" charset="0"/>
              </a:rPr>
              <a:t>Geschwisterkindregelung</a:t>
            </a:r>
            <a:r>
              <a:rPr lang="de-DE" sz="2000" dirty="0">
                <a:latin typeface="Arial" panose="020B0604020202020204" pitchFamily="34" charset="0"/>
              </a:rPr>
              <a:t>: 1. betreutes Kind zahlt entsprechend</a:t>
            </a:r>
          </a:p>
          <a:p>
            <a:r>
              <a:rPr lang="de-DE" sz="2000" dirty="0">
                <a:latin typeface="Arial" panose="020B0604020202020204" pitchFamily="34" charset="0"/>
              </a:rPr>
              <a:t>     Nettohaushaltseinkommen. Beim 2. Kind reduziert sich die Gebühr </a:t>
            </a:r>
          </a:p>
          <a:p>
            <a:r>
              <a:rPr lang="de-DE" sz="2000" dirty="0">
                <a:latin typeface="Arial" panose="020B0604020202020204" pitchFamily="34" charset="0"/>
              </a:rPr>
              <a:t>     um 1/3. Für das 3. und jedes weiteres Kind reduziert dich die</a:t>
            </a:r>
          </a:p>
          <a:p>
            <a:r>
              <a:rPr lang="de-DE" sz="2000" dirty="0">
                <a:latin typeface="Arial" panose="020B0604020202020204" pitchFamily="34" charset="0"/>
              </a:rPr>
              <a:t>     Gebühr auf 1/5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1209" y="1136539"/>
            <a:ext cx="8229600" cy="778098"/>
          </a:xfrm>
        </p:spPr>
        <p:txBody>
          <a:bodyPr/>
          <a:lstStyle/>
          <a:p>
            <a:pPr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Gebühren</a:t>
            </a:r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767" y="333375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488995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8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319088"/>
            <a:ext cx="8229600" cy="1052512"/>
          </a:xfrm>
        </p:spPr>
        <p:txBody>
          <a:bodyPr lIns="0" tIns="0" rIns="0" bIns="0" anchor="ctr"/>
          <a:lstStyle/>
          <a:p>
            <a:pPr eaLnBrk="1">
              <a:buFont typeface="StarSymbol"/>
              <a:buNone/>
            </a:pPr>
            <a:r>
              <a:rPr altLang="de-DE" sz="3200" dirty="0">
                <a:latin typeface="Arial" pitchFamily="34" charset="0"/>
                <a:ea typeface="굴림" pitchFamily="34" charset="-127"/>
                <a:cs typeface="Arial" pitchFamily="34" charset="0"/>
              </a:rPr>
              <a:t>Kontakte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725" y="1525588"/>
            <a:ext cx="7920038" cy="3630303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Schule Heidacker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      Schulbüro: Frau Kastner/ Frau Stöcker-Ratzke (8:00 bis 13:00)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      Tel.: 040- 42 89 62 40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Arial" panose="020B0604020202020204" pitchFamily="34" charset="0"/>
              <a:ea typeface="굴림" pitchFamily="2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Pädagogische Leitung: Susanne Landgraf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      Email: susanne.landgraf@sve-bildungspartner.de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      Tel.: 040- 57 </a:t>
            </a:r>
            <a:r>
              <a:rPr lang="de-DE" sz="2000" kern="0" dirty="0">
                <a:latin typeface="Arial" panose="020B0604020202020204" pitchFamily="34" charset="0"/>
                <a:ea typeface="굴림" pitchFamily="2"/>
              </a:rPr>
              <a:t>14 67 26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Arial" panose="020B0604020202020204" pitchFamily="34" charset="0"/>
              <a:ea typeface="굴림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-   GBS-Büro : gbs.heidacker@sve-bildungspartner.de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Arial" panose="020B0604020202020204" pitchFamily="34" charset="0"/>
              <a:ea typeface="굴림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Arial" panose="020B0604020202020204" pitchFamily="34" charset="0"/>
                <a:ea typeface="굴림" pitchFamily="2"/>
              </a:rPr>
              <a:t>-    Früh-, Spät- und Ferienbetreuung: 0171-1271268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2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Arial" panose="020B0604020202020204" pitchFamily="34" charset="0"/>
              <a:ea typeface="굴림" pitchFamily="2"/>
            </a:endParaRPr>
          </a:p>
        </p:txBody>
      </p:sp>
      <p:pic>
        <p:nvPicPr>
          <p:cNvPr id="2253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379" y="333375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88994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/>
          <p:nvPr/>
        </p:nvSpPr>
        <p:spPr>
          <a:xfrm>
            <a:off x="2043113" y="1518331"/>
            <a:ext cx="4752975" cy="63947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  <a:ea typeface="굴림" pitchFamily="2"/>
                <a:cs typeface="Mangal" pitchFamily="2"/>
              </a:rPr>
              <a:t>DANKE</a:t>
            </a:r>
          </a:p>
        </p:txBody>
      </p:sp>
      <p:sp>
        <p:nvSpPr>
          <p:cNvPr id="4" name="Textfeld 2"/>
          <p:cNvSpPr/>
          <p:nvPr/>
        </p:nvSpPr>
        <p:spPr>
          <a:xfrm>
            <a:off x="1881187" y="5843362"/>
            <a:ext cx="5076825" cy="7016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tIns="9144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latin typeface="Calibri" pitchFamily="18"/>
                <a:ea typeface="굴림" pitchFamily="2"/>
                <a:cs typeface="Mangal" pitchFamily="2"/>
              </a:rPr>
              <a:t>www.schule-heidacker.hamburg.de</a:t>
            </a:r>
            <a:endParaRPr lang="de-DE" dirty="0">
              <a:latin typeface="Calibri" pitchFamily="18"/>
              <a:ea typeface="굴림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latin typeface="Calibri" pitchFamily="18"/>
                <a:ea typeface="굴림" pitchFamily="2"/>
                <a:cs typeface="Mangal" pitchFamily="2"/>
              </a:rPr>
              <a:t>www.sve-hamburg.de</a:t>
            </a:r>
          </a:p>
        </p:txBody>
      </p:sp>
      <p:pic>
        <p:nvPicPr>
          <p:cNvPr id="23557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379" y="333375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2237476"/>
            <a:ext cx="4680000" cy="3164699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608850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 txBox="1">
            <a:spLocks noGrp="1"/>
          </p:cNvSpPr>
          <p:nvPr>
            <p:ph type="title" idx="4294967295"/>
          </p:nvPr>
        </p:nvSpPr>
        <p:spPr>
          <a:xfrm>
            <a:off x="539552" y="1052736"/>
            <a:ext cx="7772400" cy="783092"/>
          </a:xfrm>
        </p:spPr>
        <p:txBody>
          <a:bodyPr lIns="0" tIns="0" rIns="0" bIns="0" anchor="ctr" anchorCtr="0"/>
          <a:lstStyle/>
          <a:p>
            <a:pPr algn="l" eaLnBrk="1">
              <a:buFont typeface="StarSymbol"/>
              <a:buNone/>
            </a:pPr>
            <a:r>
              <a:rPr altLang="de-DE" sz="3200" b="1" dirty="0">
                <a:latin typeface="Arial" pitchFamily="34" charset="0"/>
                <a:ea typeface="굴림" pitchFamily="34" charset="-127"/>
                <a:cs typeface="Arial" pitchFamily="34" charset="0"/>
              </a:rPr>
              <a:t>		    Themenüberblick</a:t>
            </a:r>
          </a:p>
        </p:txBody>
      </p:sp>
      <p:sp>
        <p:nvSpPr>
          <p:cNvPr id="512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468313" y="1989138"/>
            <a:ext cx="8228012" cy="4557712"/>
          </a:xfrm>
        </p:spPr>
        <p:txBody>
          <a:bodyPr anchor="ctr"/>
          <a:lstStyle/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2000" b="1" dirty="0">
                <a:solidFill>
                  <a:schemeClr val="tx1"/>
                </a:solidFill>
                <a:latin typeface="Calibri" pitchFamily="34" charset="0"/>
                <a:ea typeface="굴림" pitchFamily="34" charset="-127"/>
                <a:cs typeface="Mangal" pitchFamily="18" charset="0"/>
              </a:rPr>
              <a:t> </a:t>
            </a: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Die SVE Hamburg  Bildungspartner gGmbH und die Schule Heidacker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Rahmenbedingungen &amp; Leistungen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Tagesablauf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Mittagessen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Hausaufgabenbetreuung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Kurse an der GBS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Früh- und Spätbetreuung (Randzeiten)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Ferienbetreuung</a:t>
            </a:r>
          </a:p>
          <a:p>
            <a:pPr marL="0" indent="0" eaLnBrk="1">
              <a:buSzPct val="100000"/>
              <a:buFont typeface="StarSymbol"/>
              <a:buAutoNum type="arabicPeriod"/>
            </a:pPr>
            <a:r>
              <a:rPr altLang="de-DE" sz="1800" b="1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Gebühren </a:t>
            </a:r>
          </a:p>
          <a:p>
            <a:pPr marL="0" indent="0" eaLnBrk="1">
              <a:buFont typeface="StarSymbol"/>
              <a:buNone/>
            </a:pPr>
            <a:endParaRPr altLang="de-DE" sz="1800" b="1" dirty="0">
              <a:solidFill>
                <a:schemeClr val="tx1"/>
              </a:solidFill>
              <a:latin typeface="Calibri" pitchFamily="34" charset="0"/>
              <a:ea typeface="굴림" pitchFamily="34" charset="-127"/>
              <a:cs typeface="Mangal" pitchFamily="18" charset="0"/>
            </a:endParaRPr>
          </a:p>
        </p:txBody>
      </p:sp>
      <p:pic>
        <p:nvPicPr>
          <p:cNvPr id="512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6094" y="163513"/>
            <a:ext cx="12323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368694"/>
            <a:ext cx="1995295" cy="58827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 bwMode="auto">
          <a:xfrm>
            <a:off x="539750" y="1597025"/>
            <a:ext cx="4679950" cy="4784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700"/>
              </a:spcBef>
              <a:spcAft>
                <a:spcPct val="0"/>
              </a:spcAft>
              <a:buFont typeface="StarSymbol"/>
              <a:buNone/>
            </a:pPr>
            <a:endParaRPr alt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굴림" pitchFamily="34" charset="-127"/>
              <a:cs typeface="Arial" pitchFamily="34" charset="0"/>
            </a:endParaRPr>
          </a:p>
          <a:p>
            <a:pPr marL="0" indent="0" eaLnBrk="1" hangingPunct="1">
              <a:spcBef>
                <a:spcPts val="700"/>
              </a:spcBef>
              <a:spcAft>
                <a:spcPct val="0"/>
              </a:spcAft>
              <a:buFont typeface="StarSymbol"/>
              <a:buNone/>
            </a:pPr>
            <a:r>
              <a:rPr alt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Der SVE Hamburg</a:t>
            </a:r>
          </a:p>
          <a:p>
            <a:pPr marL="0" indent="0" eaLnBrk="1" hangingPunct="1">
              <a:spcBef>
                <a:spcPts val="700"/>
              </a:spcBef>
              <a:spcAft>
                <a:spcPct val="0"/>
              </a:spcAft>
              <a:buNone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-    h</a:t>
            </a:r>
            <a:r>
              <a:rPr altLang="de-DE" sz="2000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at ca. 7.600 Mitglieder</a:t>
            </a:r>
          </a:p>
          <a:p>
            <a:pPr marL="0" indent="0" eaLnBrk="1" hangingPunct="1">
              <a:spcBef>
                <a:spcPts val="700"/>
              </a:spcBef>
              <a:spcAft>
                <a:spcPct val="0"/>
              </a:spcAft>
              <a:buNone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-    38 % Kinder bis 18 Jahre</a:t>
            </a:r>
            <a:endParaRPr altLang="de-DE" sz="2000" dirty="0">
              <a:solidFill>
                <a:schemeClr val="tx1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altLang="de-DE" sz="2000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SVE Hamburg Bildungspartner gGmbH ist eine Tochtergesellschaft des Sportvereins</a:t>
            </a:r>
          </a:p>
          <a:p>
            <a:pPr marL="342900" lvl="1" indent="-342900" eaLnBrk="1" hangingPunct="1"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ist Träger in 17 Schulen, betreibt 4 Kitas</a:t>
            </a:r>
            <a:endParaRPr altLang="de-DE" sz="2000" dirty="0">
              <a:solidFill>
                <a:schemeClr val="tx1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  <a:p>
            <a:pPr marL="0" lvl="1" indent="0" eaLnBrk="1" hangingPunct="1">
              <a:spcBef>
                <a:spcPts val="700"/>
              </a:spcBef>
              <a:spcAft>
                <a:spcPct val="0"/>
              </a:spcAft>
              <a:buNone/>
            </a:pPr>
            <a:r>
              <a:rPr altLang="de-DE" sz="2000" dirty="0">
                <a:solidFill>
                  <a:schemeClr val="tx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-    ist anerkannter Jugendhilfeträger</a:t>
            </a:r>
          </a:p>
          <a:p>
            <a:pPr marL="342900" lvl="1" indent="-342900" eaLnBrk="1" hangingPunct="1">
              <a:spcBef>
                <a:spcPts val="700"/>
              </a:spcBef>
              <a:spcAft>
                <a:spcPct val="0"/>
              </a:spcAft>
              <a:buFont typeface="Symbol" pitchFamily="18" charset="2"/>
              <a:buChar char="-"/>
            </a:pPr>
            <a:endParaRPr altLang="de-DE" sz="2000" dirty="0">
              <a:solidFill>
                <a:schemeClr val="tx1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pic>
        <p:nvPicPr>
          <p:cNvPr id="6148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276475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195" y="333375"/>
            <a:ext cx="1426536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747462"/>
            <a:ext cx="2096258" cy="6180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 typeface="StarSymbol"/>
              <a:buNone/>
              <a:defRPr/>
            </a:pP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Schule Heidacker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 typeface="StarSymbol"/>
              <a:buNone/>
              <a:defRPr/>
            </a:pP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seit August 2013 Ganztagsschule - in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Kooperation mit der SVE Hamburg 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Bildungspartner gGmbH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rund 400 Schülerinnen und Schüler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Turnhalle, 1 Mehrzweckhalle, 1 Neubau 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für Verwaltung/Kantine/Betreuung, 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sanierte Schulgebäude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eugestaltetes Außengelände</a:t>
            </a:r>
          </a:p>
          <a:p>
            <a:pPr marL="342900" indent="-342900" eaLnBrk="1" fontAlgn="auto" hangingPunct="1">
              <a:spcBef>
                <a:spcPts val="70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ab  SJ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2022/2023  vierzügig und in der VSK zweizügig</a:t>
            </a:r>
            <a:endParaRPr sz="2000" dirty="0">
              <a:solidFill>
                <a:schemeClr val="tx1"/>
              </a:solidFill>
              <a:cs typeface="Arial" pitchFamily="34"/>
            </a:endParaRP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4340" y="333375"/>
            <a:ext cx="128717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30" y="2930525"/>
            <a:ext cx="3241920" cy="20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144" y="662539"/>
            <a:ext cx="2288764" cy="6747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684213" y="1628775"/>
            <a:ext cx="8228012" cy="898525"/>
          </a:xfrm>
        </p:spPr>
        <p:txBody>
          <a:bodyPr lIns="0" tIns="0" rIns="0" bIns="0" anchor="ctr" anchorCtr="0"/>
          <a:lstStyle/>
          <a:p>
            <a:pPr algn="l" eaLnBrk="1">
              <a:buFont typeface="StarSymbol"/>
              <a:buNone/>
            </a:pPr>
            <a:r>
              <a:rPr altLang="de-DE" sz="320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GBS-Rahmenbedingungen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1348" y="2492896"/>
            <a:ext cx="7864475" cy="3534957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Verbindliche Teilnahme an mind. 3 GBS-Tagen bis 15 Uhr bzw. 16 Uhr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Wechsel der Betreuungstage nur in voriger Absprache mit der pädagogischen Leitung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Krankmeldung usw. : telefonisch bis 07:45 im Schulbüro(Mailbox 24 Std Aktiv)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SzPct val="45000"/>
              <a:buFont typeface="Symbol" pitchFamily="18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Fehlt Ihr Kind nur am Nachmittag: telefonisch bis 12 Uhr im GBS-Büro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4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-     Hinweise zu aktuellen Abholinformationen erfolgen immer schriftlich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buSzPct val="45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      über den Schulplaner oder per E-Mail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dirty="0">
              <a:latin typeface="Calibri"/>
              <a:ea typeface="굴림" pitchFamily="2"/>
              <a:cs typeface="Mangal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dirty="0">
                <a:latin typeface="Calibri"/>
                <a:ea typeface="굴림" pitchFamily="2"/>
                <a:cs typeface="Mangal" pitchFamily="2"/>
              </a:rPr>
              <a:t>Bitte teilen Sie uns alle Änderungen (neue Adress- und Telefondaten, Abholzeiten, Abholberechtigungen etc. ) schriftlich mit. </a:t>
            </a:r>
          </a:p>
        </p:txBody>
      </p:sp>
      <p:pic>
        <p:nvPicPr>
          <p:cNvPr id="8197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335" y="333375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99232"/>
            <a:ext cx="2240274" cy="6604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477838" y="1484313"/>
            <a:ext cx="5606330" cy="4756150"/>
          </a:xfrm>
        </p:spPr>
        <p:txBody>
          <a:bodyPr/>
          <a:lstStyle/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GBS - Unsere Leistungen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Verlässliches Betreuungsangebot</a:t>
            </a:r>
          </a:p>
          <a:p>
            <a:pPr marL="774700" lvl="2" indent="-342900" eaLnBrk="1" fontAlgn="auto" hangingPunct="1">
              <a:spcBef>
                <a:spcPts val="56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06.00 Uhr bis 08.00 Uhr </a:t>
            </a:r>
          </a:p>
          <a:p>
            <a:pPr marL="774700" lvl="2" indent="-342900" eaLnBrk="1" fontAlgn="auto" hangingPunct="1">
              <a:spcBef>
                <a:spcPts val="56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13.00 Uhr bis 15.00/16.00 Uhr</a:t>
            </a:r>
          </a:p>
          <a:p>
            <a:pPr marL="774700" lvl="2" indent="-342900" eaLnBrk="1" fontAlgn="auto" hangingPunct="1">
              <a:spcBef>
                <a:spcPts val="56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16.00 bis 18.00 Uhr 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Mittagessen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Schulaufgaben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Freies Spiel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Kursangebote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Ferienbetreuun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400" b="1" dirty="0">
              <a:solidFill>
                <a:schemeClr val="tx1"/>
              </a:solidFill>
              <a:latin typeface="Calibri" pitchFamily="18"/>
            </a:endParaRP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400" dirty="0">
              <a:solidFill>
                <a:schemeClr val="tx1"/>
              </a:solidFill>
              <a:latin typeface="Calibri" pitchFamily="18"/>
            </a:endParaRPr>
          </a:p>
          <a:p>
            <a:pPr marL="0" indent="0" eaLnBrk="1" fontAlgn="auto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dirty="0">
              <a:solidFill>
                <a:schemeClr val="tx1"/>
              </a:solidFill>
              <a:latin typeface="Calibri" pitchFamily="18"/>
            </a:endParaRPr>
          </a:p>
        </p:txBody>
      </p:sp>
      <p:pic>
        <p:nvPicPr>
          <p:cNvPr id="1024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6024" y="236423"/>
            <a:ext cx="1343332" cy="136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8125" y="1989040"/>
            <a:ext cx="1800000" cy="13675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80" y="4280500"/>
            <a:ext cx="1800000" cy="13444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08288"/>
            <a:ext cx="1800000" cy="1209579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4349" y="400762"/>
            <a:ext cx="2471081" cy="72854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>
          <a:xfrm>
            <a:off x="461963" y="1557338"/>
            <a:ext cx="8229600" cy="4391942"/>
          </a:xfrm>
        </p:spPr>
        <p:txBody>
          <a:bodyPr/>
          <a:lstStyle/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GBS-Team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Nachmittagsgruppen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Erzieher/innen, bzw. päd. Fachkräfte, 1 Azubi und 1 pädagogische Leitung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Fachkraft für den Frühdienst und eine stellv. Leitung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Erzieherin/jeder Erzieher des SVE Hamburg gGmbH betreut „ihre/seine“ Stammgruppe von 12:45/13.00 Uhr bis 16.00 Uhr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Teampartner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(Unterstützungskraft) 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 den Gruppen zugeordnet.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Schulaufgaben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hilfe, Freispielbegleitung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Kursleitungen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b="1" dirty="0">
              <a:solidFill>
                <a:schemeClr val="tx1"/>
              </a:solidFill>
              <a:latin typeface="Calibri" pitchFamily="18"/>
            </a:endParaRP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b="1" dirty="0">
              <a:solidFill>
                <a:schemeClr val="tx1"/>
              </a:solidFill>
              <a:latin typeface="Calibri" pitchFamily="18"/>
            </a:endParaRP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dirty="0">
              <a:solidFill>
                <a:schemeClr val="tx1"/>
              </a:solidFill>
              <a:latin typeface="Calibri" pitchFamily="18"/>
            </a:endParaRPr>
          </a:p>
        </p:txBody>
      </p:sp>
      <p:pic>
        <p:nvPicPr>
          <p:cNvPr id="1126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1435" y="273050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6307" y="560137"/>
            <a:ext cx="2096258" cy="6180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58850" y="2478088"/>
            <a:ext cx="5572125" cy="3946524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/>
          <a:lstStyle/>
          <a:p>
            <a:pPr fontAlgn="auto">
              <a:spcBef>
                <a:spcPts val="64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1" dirty="0">
              <a:latin typeface="Calibri" pitchFamily="18"/>
              <a:ea typeface="굴림" pitchFamily="2"/>
              <a:cs typeface="Mangal" pitchFamily="2"/>
            </a:endParaRPr>
          </a:p>
          <a:p>
            <a:pPr fontAlgn="auto">
              <a:spcBef>
                <a:spcPts val="64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1" dirty="0">
              <a:latin typeface="Calibri" pitchFamily="18"/>
              <a:ea typeface="굴림" pitchFamily="2"/>
              <a:cs typeface="Mangal" pitchFamily="2"/>
            </a:endParaRPr>
          </a:p>
          <a:p>
            <a:pPr fontAlgn="auto" hangingPunct="0">
              <a:spcBef>
                <a:spcPts val="64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dirty="0">
              <a:latin typeface="Calibri" pitchFamily="18"/>
              <a:ea typeface="굴림" pitchFamily="2"/>
              <a:cs typeface="Mangal" pitchFamily="2"/>
            </a:endParaRPr>
          </a:p>
        </p:txBody>
      </p:sp>
      <p:pic>
        <p:nvPicPr>
          <p:cNvPr id="1229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1434" y="273050"/>
            <a:ext cx="1195247" cy="121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508500"/>
            <a:ext cx="1800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9809" y="604029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13032"/>
              </p:ext>
            </p:extLst>
          </p:nvPr>
        </p:nvGraphicFramePr>
        <p:xfrm>
          <a:off x="884345" y="2654139"/>
          <a:ext cx="5199824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06:00 – 08:00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Frühdienst (wenn gebucht)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08:00 – 13:00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Unterricht nach Stundentafel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12:45 – 13:00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Übergangsphase´(Erzieher gehen in die Klassen)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13:00 -  13:30</a:t>
                      </a: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Freispiel</a:t>
                      </a:r>
                      <a:endParaRPr lang="de-DE" sz="14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13:30 – 14:00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Essensschicht 1. Klasse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14:15 -  14:35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14:35 – 15:00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15:00                        </a:t>
                      </a: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Hausaufgaben 1. Klasse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Freispiel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Abholzeit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15:00 – 15:50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16:00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16:00 – 18:00                </a:t>
                      </a: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Gruppenübergreifende Angebote/Kurse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Abholzeit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Spätdienst (wenn gebucht)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502" marR="2750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128587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</a:rPr>
              <a:t>Unser aktueller Tagesablauf 1 Klasse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Mittagessen: Anmeldung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Essenslieferant: </a:t>
            </a:r>
            <a:r>
              <a:rPr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Porschke</a:t>
            </a: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Menümanufaktur GmbH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Abrechnung über: Pair Solutions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Registrierung über die Schulhomepage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None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http://www.schule-heidacker.hamburg.de </a:t>
            </a:r>
          </a:p>
          <a:p>
            <a:pPr marL="342900" indent="-342900" eaLnBrk="1" fontAlgn="auto" hangingPunct="1">
              <a:spcBef>
                <a:spcPts val="640"/>
              </a:spcBef>
              <a:spcAft>
                <a:spcPts val="0"/>
              </a:spcAft>
              <a:buFont typeface="Symbol" pitchFamily="18"/>
              <a:buChar char="-"/>
              <a:defRPr/>
            </a:pPr>
            <a:r>
              <a:rPr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Abmeldung  2 Werktage im Voraus! </a:t>
            </a:r>
          </a:p>
          <a:p>
            <a:pPr marL="0" indent="0" eaLnBrk="1" fontAlgn="auto" hangingPunct="1">
              <a:spcBef>
                <a:spcPts val="640"/>
              </a:spcBef>
              <a:spcAft>
                <a:spcPts val="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In Krankheitsfällen auch 1 Werktag im Voraus abmelden!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>
              <a:spcBef>
                <a:spcPts val="640"/>
              </a:spcBef>
              <a:spcAft>
                <a:spcPts val="0"/>
              </a:spcAft>
              <a:buFont typeface="StarSymbol"/>
              <a:buNone/>
              <a:defRPr/>
            </a:pP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5310187"/>
            <a:ext cx="57610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557338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335" y="333375"/>
            <a:ext cx="117599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88994"/>
            <a:ext cx="2175024" cy="64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Bildschirmpräsentation (4:3)</PresentationFormat>
  <Paragraphs>176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StarSymbol</vt:lpstr>
      <vt:lpstr>Symbol</vt:lpstr>
      <vt:lpstr>Times New Roman</vt:lpstr>
      <vt:lpstr>Standard</vt:lpstr>
      <vt:lpstr>Standard 1</vt:lpstr>
      <vt:lpstr>Standard 2</vt:lpstr>
      <vt:lpstr>Herzlich Willkommen bei der GBS in der Grundschule Heidacker</vt:lpstr>
      <vt:lpstr>      Themenüberblick</vt:lpstr>
      <vt:lpstr>PowerPoint-Präsentation</vt:lpstr>
      <vt:lpstr>PowerPoint-Präsentation</vt:lpstr>
      <vt:lpstr>GBS-Rahmenbedingungen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Kurse am Nachmittag</vt:lpstr>
      <vt:lpstr>Offene Kurse am Nachmittag Schuljahr 2021/22 (Beispiel: so könnte ein Kursplan im neuen Schuljahr aussehen!)</vt:lpstr>
      <vt:lpstr>PowerPoint-Präsentation</vt:lpstr>
      <vt:lpstr>PowerPoint-Präsentation</vt:lpstr>
      <vt:lpstr>Anmeldemodalitäten</vt:lpstr>
      <vt:lpstr>Gebühren</vt:lpstr>
      <vt:lpstr>Kontakte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 GBS- Informationsabend</dc:title>
  <dc:creator>Park</dc:creator>
  <cp:lastModifiedBy>Susanne Landgraf</cp:lastModifiedBy>
  <cp:revision>142</cp:revision>
  <cp:lastPrinted>2019-04-30T06:09:10Z</cp:lastPrinted>
  <dcterms:created xsi:type="dcterms:W3CDTF">2014-05-19T16:00:26Z</dcterms:created>
  <dcterms:modified xsi:type="dcterms:W3CDTF">2023-06-05T12:44:44Z</dcterms:modified>
</cp:coreProperties>
</file>